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353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308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70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11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27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08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1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64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229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93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812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084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66865" y="777241"/>
            <a:ext cx="6294455" cy="2288928"/>
          </a:xfrm>
        </p:spPr>
        <p:txBody>
          <a:bodyPr>
            <a:normAutofit/>
          </a:bodyPr>
          <a:lstStyle/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2025/2026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66865" y="3320794"/>
            <a:ext cx="5047489" cy="501789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1 - 14/02/2026</a:t>
            </a: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566865" y="5080786"/>
            <a:ext cx="5047489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908602" y="1857512"/>
            <a:ext cx="10098704" cy="1358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PT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Apresentação</a:t>
            </a:r>
          </a:p>
          <a:p>
            <a:pPr algn="l">
              <a:lnSpc>
                <a:spcPct val="150000"/>
              </a:lnSpc>
            </a:pPr>
            <a:r>
              <a:rPr lang="pt-PT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Conteúdos </a:t>
            </a:r>
          </a:p>
          <a:p>
            <a:pPr algn="l">
              <a:lnSpc>
                <a:spcPct val="150000"/>
              </a:lnSpc>
            </a:pPr>
            <a:r>
              <a:rPr lang="pt-PT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Método de avaliação </a:t>
            </a:r>
          </a:p>
          <a:p>
            <a:pPr algn="l">
              <a:lnSpc>
                <a:spcPct val="150000"/>
              </a:lnSpc>
            </a:pPr>
            <a:r>
              <a:rPr lang="pt-PT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Caso prático inicial – a intervenção do Estado num setor e ação das diversas instituições públicas </a:t>
            </a:r>
          </a:p>
          <a:p>
            <a:pPr algn="l">
              <a:lnSpc>
                <a:spcPct val="150000"/>
              </a:lnSpc>
            </a:pPr>
            <a:endParaRPr lang="pt-PT" dirty="0">
              <a:solidFill>
                <a:srgbClr val="022344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228" y="361329"/>
            <a:ext cx="11326840" cy="88950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  <a:t>Conteúdos da Unidade Curricular</a:t>
            </a: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22716" y="1585202"/>
            <a:ext cx="10771517" cy="326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1. Teorias da regulação económica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2. O papel do Estado enquanto agente regulador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3. Enquadramento institucional nacional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4. Enquadramento institucional supranacional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5. Regulação setorial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6. Política de concorrência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7. Análise de casos práticos</a:t>
            </a:r>
          </a:p>
        </p:txBody>
      </p:sp>
    </p:spTree>
    <p:extLst>
      <p:ext uri="{BB962C8B-B14F-4D97-AF65-F5344CB8AC3E}">
        <p14:creationId xmlns:p14="http://schemas.microsoft.com/office/powerpoint/2010/main" val="384927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6176" y="1201642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(i) Estejam familiarizados com conceitos jurídico-económicos da regulação económica;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PT" sz="2000" dirty="0" err="1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Saibam identificar os diferentes níveis jurisdicionais de tomada de decisão regulatória e respetivas áreas de competência;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PT" sz="2000" dirty="0" err="1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Compreendam os desafios lançados à regulação económica pela globalização e economia digital;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PT" sz="2000" dirty="0" err="1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Sejam capazes de proceder à discussão e análise crítica de opções regulatórias no contexto </a:t>
            </a:r>
            <a:r>
              <a:rPr lang="pt-PT" sz="2000" dirty="0" err="1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multi-jurisdicional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mediante a identificação das questões jurídico-económicas subjacentes;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(v) Tenham adquirido conhecimentos sobre a avaliação do impacto de medidas de regulação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46176" y="538861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  <a:t>Objetivos</a:t>
            </a:r>
            <a:b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</a:br>
            <a:endParaRPr lang="en-GB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228" y="461913"/>
            <a:ext cx="11326840" cy="889502"/>
          </a:xfrm>
        </p:spPr>
        <p:txBody>
          <a:bodyPr>
            <a:normAutofit fontScale="90000"/>
          </a:bodyPr>
          <a:lstStyle/>
          <a:p>
            <a: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  <a:t>Metodologia e método de avaliação</a:t>
            </a:r>
            <a:b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</a:br>
            <a:endParaRPr lang="pt-PT" sz="3200" dirty="0">
              <a:solidFill>
                <a:srgbClr val="001E3F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51732" y="586600"/>
            <a:ext cx="11456236" cy="598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Método de ensino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Expositivo e participativo.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Estudo de casos.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Envolvimento individual de cada estudante.</a:t>
            </a:r>
          </a:p>
          <a:p>
            <a:endParaRPr lang="pt-PT" dirty="0"/>
          </a:p>
          <a:p>
            <a:pPr>
              <a:lnSpc>
                <a:spcPct val="150000"/>
              </a:lnSpc>
            </a:pP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</a:t>
            </a:r>
          </a:p>
          <a:p>
            <a:pPr>
              <a:lnSpc>
                <a:spcPts val="3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avaliação decorrerá em duas épocas (época normal e época de recurso).</a:t>
            </a:r>
          </a:p>
          <a:p>
            <a:pPr>
              <a:lnSpc>
                <a:spcPts val="3000"/>
              </a:lnSpc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</a:t>
            </a: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época normal 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avaliação consistirá na elaboração de trabalho escrito individual sobre tema incluído no programa da unidade curricular, escolhido pelos alunos e previamente aprovado pelo docente (50%), seguido de discussão oral individual do mesmo sobre as matérias que trabalho versa e os conteúdos da UC transmitidos (50%).</a:t>
            </a:r>
          </a:p>
          <a:p>
            <a:pPr>
              <a:lnSpc>
                <a:spcPts val="3000"/>
              </a:lnSpc>
            </a:pP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Época de recurso</a:t>
            </a: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exame final (100%). O exame é sem consulta, com exceção de legislação.</a:t>
            </a:r>
          </a:p>
        </p:txBody>
      </p:sp>
    </p:spTree>
    <p:extLst>
      <p:ext uri="{BB962C8B-B14F-4D97-AF65-F5344CB8AC3E}">
        <p14:creationId xmlns:p14="http://schemas.microsoft.com/office/powerpoint/2010/main" val="317779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20" y="187593"/>
            <a:ext cx="11326840" cy="88950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  <a:t>Especificações do trabalho</a:t>
            </a: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3220" y="1077095"/>
            <a:ext cx="108646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Aproximadamente 5.000 palavras.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 escrito entregue até 5 dias da data da discussão do trabalho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data da discussão oral do trabalho será a data indicada nos termos do calendário de avaliação do respetivo semestre para a época normal (o horário poderá ser ajustado ao numero de alunos que se apresentação em época normal).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discussão do trabalho é feita mediante uma apresentação do trabalho (15 minutos), seguido de discussão oral individual do mesmo sobre as matérias que trabalho versa e os conteúdos da UC (15 minutos).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trabalhos são submetidos no Moodle.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Importante – a proposta de tema deve ser submetido até 21 de março e todos os temas têm de estar aprovados até 28 de março </a:t>
            </a:r>
          </a:p>
        </p:txBody>
      </p:sp>
    </p:spTree>
    <p:extLst>
      <p:ext uri="{BB962C8B-B14F-4D97-AF65-F5344CB8AC3E}">
        <p14:creationId xmlns:p14="http://schemas.microsoft.com/office/powerpoint/2010/main" val="38086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80" y="300944"/>
            <a:ext cx="7565724" cy="88950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1E3F"/>
                </a:solidFill>
                <a:latin typeface="Georgia" panose="02040502050405020303" pitchFamily="18" charset="0"/>
              </a:rPr>
              <a:t>Critérios de avaliação</a:t>
            </a: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0241" y="1128002"/>
            <a:ext cx="10771517" cy="480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Relevância do tema no âmbito da UC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Estruturação e organização do trabalho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efetuada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Rigor conceptual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critica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Referências bibliográficas</a:t>
            </a:r>
          </a:p>
          <a:p>
            <a:pPr>
              <a:defRPr/>
            </a:pP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pt-PT" sz="2000" b="1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Apresentação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Organização da apresentação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Clareza na exposição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Gestão do tempo de exposição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Rigor conceptual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000" dirty="0">
                <a:solidFill>
                  <a:srgbClr val="001E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Fundamentação das respostas </a:t>
            </a:r>
          </a:p>
          <a:p>
            <a:pPr>
              <a:lnSpc>
                <a:spcPct val="150000"/>
              </a:lnSpc>
              <a:defRPr/>
            </a:pPr>
            <a:endParaRPr lang="pt-PT" sz="2000" dirty="0">
              <a:solidFill>
                <a:srgbClr val="001E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4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EA8CB-FF50-4127-58AD-2C1E0E15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92B1694E-D547-A46E-C1B5-39BD9E8139F6}"/>
              </a:ext>
            </a:extLst>
          </p:cNvPr>
          <p:cNvGrpSpPr/>
          <p:nvPr/>
        </p:nvGrpSpPr>
        <p:grpSpPr>
          <a:xfrm>
            <a:off x="661382" y="27560"/>
            <a:ext cx="10399746" cy="5777764"/>
            <a:chOff x="-960986" y="-166640"/>
            <a:chExt cx="10399746" cy="5777764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23073DF-BA5F-FC9F-959A-7A1A88CCA60F}"/>
                </a:ext>
              </a:extLst>
            </p:cNvPr>
            <p:cNvSpPr txBox="1"/>
            <p:nvPr/>
          </p:nvSpPr>
          <p:spPr>
            <a:xfrm>
              <a:off x="1265557" y="-166640"/>
              <a:ext cx="59721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400" b="1" kern="0" dirty="0">
                  <a:solidFill>
                    <a:prstClr val="black"/>
                  </a:solidFill>
                  <a:latin typeface="Calibri" panose="020F0502020204030204"/>
                </a:rPr>
                <a:t>Exercício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Atividade?????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9D41B41-0C54-81BA-E87B-6C1A69FDB6FC}"/>
                </a:ext>
              </a:extLst>
            </p:cNvPr>
            <p:cNvSpPr txBox="1"/>
            <p:nvPr/>
          </p:nvSpPr>
          <p:spPr>
            <a:xfrm rot="16200000">
              <a:off x="-1764539" y="3010334"/>
              <a:ext cx="1976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2E6CB8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Regulamentação 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84CAE933-11A1-16B7-6E7E-3905CE8CD30A}"/>
                </a:ext>
              </a:extLst>
            </p:cNvPr>
            <p:cNvSpPr txBox="1"/>
            <p:nvPr/>
          </p:nvSpPr>
          <p:spPr>
            <a:xfrm>
              <a:off x="-407327" y="104057"/>
              <a:ext cx="1523985" cy="59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Política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681404C9-22C1-8371-45FD-422DEA7A97E5}"/>
                </a:ext>
              </a:extLst>
            </p:cNvPr>
            <p:cNvSpPr txBox="1"/>
            <p:nvPr/>
          </p:nvSpPr>
          <p:spPr>
            <a:xfrm>
              <a:off x="7202509" y="2083159"/>
              <a:ext cx="147315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1" u="none" strike="noStrike" kern="0" cap="none" spc="0" normalizeH="0" baseline="0" noProof="0" dirty="0">
                <a:ln>
                  <a:noFill/>
                </a:ln>
                <a:solidFill>
                  <a:srgbClr val="2E6CB8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pt-PT" i="1" kern="0" dirty="0">
                <a:solidFill>
                  <a:srgbClr val="2E6CB8"/>
                </a:solidFill>
                <a:latin typeface="Arial" charset="0"/>
                <a:ea typeface="ＭＳ Ｐゴシック" pitchFamily="-111" charset="-128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1" u="none" strike="noStrike" kern="0" cap="none" spc="0" normalizeH="0" baseline="0" noProof="0" dirty="0">
                <a:ln>
                  <a:noFill/>
                </a:ln>
                <a:solidFill>
                  <a:srgbClr val="2E6CB8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pt-PT" i="1" kern="0" dirty="0">
                <a:solidFill>
                  <a:srgbClr val="2E6CB8"/>
                </a:solidFill>
                <a:latin typeface="Arial" charset="0"/>
                <a:ea typeface="ＭＳ Ｐゴシック" pitchFamily="-111" charset="-128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1" u="none" strike="noStrike" kern="0" cap="none" spc="0" normalizeH="0" baseline="0" noProof="0" dirty="0">
                <a:ln>
                  <a:noFill/>
                </a:ln>
                <a:solidFill>
                  <a:srgbClr val="2E6CB8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pt-PT" i="1" kern="0" dirty="0">
                <a:solidFill>
                  <a:srgbClr val="2E6CB8"/>
                </a:solidFill>
                <a:latin typeface="Arial" charset="0"/>
                <a:ea typeface="ＭＳ Ｐゴシック" pitchFamily="-111" charset="-128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2E6CB8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Inspeção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42" name="Rectângulo 10">
              <a:extLst>
                <a:ext uri="{FF2B5EF4-FFF2-40B4-BE49-F238E27FC236}">
                  <a16:creationId xmlns:a16="http://schemas.microsoft.com/office/drawing/2014/main" id="{C82365AC-91F9-2443-87D8-D3B7A605B079}"/>
                </a:ext>
              </a:extLst>
            </p:cNvPr>
            <p:cNvSpPr/>
            <p:nvPr/>
          </p:nvSpPr>
          <p:spPr>
            <a:xfrm>
              <a:off x="1939156" y="1478900"/>
              <a:ext cx="4624978" cy="413222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6D39146-8C99-ABAF-98DF-2FC9A07B3A40}"/>
                </a:ext>
              </a:extLst>
            </p:cNvPr>
            <p:cNvSpPr txBox="1"/>
            <p:nvPr/>
          </p:nvSpPr>
          <p:spPr>
            <a:xfrm>
              <a:off x="-311099" y="1777110"/>
              <a:ext cx="1476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Administrativa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0AA5D23-49CC-FEB6-C827-4920F42A1FC5}"/>
                </a:ext>
              </a:extLst>
            </p:cNvPr>
            <p:cNvSpPr txBox="1"/>
            <p:nvPr/>
          </p:nvSpPr>
          <p:spPr>
            <a:xfrm rot="5400000">
              <a:off x="7898173" y="2740994"/>
              <a:ext cx="1531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2E6CB8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Regulação 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CAF12A8-A056-6A30-4F72-62437B600F49}"/>
                </a:ext>
              </a:extLst>
            </p:cNvPr>
            <p:cNvSpPr txBox="1"/>
            <p:nvPr/>
          </p:nvSpPr>
          <p:spPr>
            <a:xfrm>
              <a:off x="7878470" y="222404"/>
              <a:ext cx="152398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Jurisdicional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11" charset="-128"/>
                  <a:cs typeface="+mn-cs"/>
                </a:rPr>
                <a:t>Tribunais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92DDEA9-EF93-1B8C-A77F-9E7A67727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5129" y="537875"/>
              <a:ext cx="613631" cy="49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65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6C8387-FFD8-0CD2-5E9F-FFA1A119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728" y="5030798"/>
            <a:ext cx="827401" cy="435053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722027" y="313942"/>
            <a:ext cx="10620109" cy="6455488"/>
            <a:chOff x="593494" y="358109"/>
            <a:chExt cx="10620109" cy="6455488"/>
          </a:xfrm>
        </p:grpSpPr>
        <p:grpSp>
          <p:nvGrpSpPr>
            <p:cNvPr id="5" name="Grupo 4"/>
            <p:cNvGrpSpPr/>
            <p:nvPr/>
          </p:nvGrpSpPr>
          <p:grpSpPr>
            <a:xfrm>
              <a:off x="593494" y="358109"/>
              <a:ext cx="10620109" cy="6455488"/>
              <a:chOff x="-960986" y="104057"/>
              <a:chExt cx="10620109" cy="6455488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1347787" y="109715"/>
                <a:ext cx="59721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Caso prático inicial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 sistema de ensino 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avaliação de condutores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 rot="16200000">
                <a:off x="-1764539" y="3010334"/>
                <a:ext cx="1976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E6CB8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Regulamentação </a:t>
                </a:r>
              </a:p>
            </p:txBody>
          </p:sp>
          <p:grpSp>
            <p:nvGrpSpPr>
              <p:cNvPr id="8" name="Grupo 7"/>
              <p:cNvGrpSpPr/>
              <p:nvPr/>
            </p:nvGrpSpPr>
            <p:grpSpPr>
              <a:xfrm>
                <a:off x="-407327" y="104057"/>
                <a:ext cx="1523985" cy="1308050"/>
                <a:chOff x="-349300" y="1192501"/>
                <a:chExt cx="1523985" cy="1308050"/>
              </a:xfrm>
            </p:grpSpPr>
            <p:sp>
              <p:nvSpPr>
                <p:cNvPr id="47" name="CaixaDeTexto 46"/>
                <p:cNvSpPr txBox="1"/>
                <p:nvPr/>
              </p:nvSpPr>
              <p:spPr>
                <a:xfrm>
                  <a:off x="-349300" y="1192501"/>
                  <a:ext cx="1523985" cy="1308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4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Política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EU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AR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Governo</a:t>
                  </a:r>
                </a:p>
              </p:txBody>
            </p:sp>
            <p:pic>
              <p:nvPicPr>
                <p:cNvPr id="48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192" y="1531435"/>
                  <a:ext cx="311800" cy="207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98" y="1816648"/>
                  <a:ext cx="661987" cy="250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" name="Grupo 8"/>
              <p:cNvGrpSpPr/>
              <p:nvPr/>
            </p:nvGrpSpPr>
            <p:grpSpPr>
              <a:xfrm>
                <a:off x="7202509" y="2076077"/>
                <a:ext cx="1473155" cy="3423402"/>
                <a:chOff x="7059634" y="2076077"/>
                <a:chExt cx="1473155" cy="3423402"/>
              </a:xfrm>
            </p:grpSpPr>
            <p:sp>
              <p:nvSpPr>
                <p:cNvPr id="43" name="CaixaDeTexto 42"/>
                <p:cNvSpPr txBox="1"/>
                <p:nvPr/>
              </p:nvSpPr>
              <p:spPr>
                <a:xfrm>
                  <a:off x="7059634" y="2083159"/>
                  <a:ext cx="1473155" cy="3416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AMT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AdC</a:t>
                  </a: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endParaRP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PT" i="1" kern="0" dirty="0">
                      <a:solidFill>
                        <a:srgbClr val="2E6CB8"/>
                      </a:solidFill>
                      <a:latin typeface="Arial" charset="0"/>
                      <a:ea typeface="ＭＳ Ｐゴシック" pitchFamily="-111" charset="-128"/>
                    </a:rPr>
                    <a:t>Inspeção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ASAE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PT" kern="0" dirty="0">
                      <a:solidFill>
                        <a:prstClr val="black"/>
                      </a:solidFill>
                      <a:latin typeface="Arial" charset="0"/>
                      <a:ea typeface="ＭＳ Ｐゴシック" pitchFamily="-111" charset="-128"/>
                    </a:rPr>
                    <a:t>PSP</a:t>
                  </a:r>
                </a:p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GNR</a:t>
                  </a:r>
                </a:p>
              </p:txBody>
            </p:sp>
            <p:pic>
              <p:nvPicPr>
                <p:cNvPr id="44" name="Picture 20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455"/>
                <a:stretch/>
              </p:blipFill>
              <p:spPr bwMode="auto">
                <a:xfrm>
                  <a:off x="7924800" y="4581376"/>
                  <a:ext cx="244139" cy="277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0034" y="2076077"/>
                  <a:ext cx="489532" cy="407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4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65" t="4201" r="756" b="11939"/>
                <a:stretch/>
              </p:blipFill>
              <p:spPr bwMode="auto">
                <a:xfrm>
                  <a:off x="7693028" y="3161940"/>
                  <a:ext cx="682679" cy="396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" name="Grupo 9"/>
              <p:cNvGrpSpPr/>
              <p:nvPr/>
            </p:nvGrpSpPr>
            <p:grpSpPr>
              <a:xfrm>
                <a:off x="2240778" y="1639588"/>
                <a:ext cx="4624978" cy="4132224"/>
                <a:chOff x="2284270" y="1406626"/>
                <a:chExt cx="4624978" cy="4132224"/>
              </a:xfrm>
            </p:grpSpPr>
            <p:grpSp>
              <p:nvGrpSpPr>
                <p:cNvPr id="21" name="Grupo 20"/>
                <p:cNvGrpSpPr/>
                <p:nvPr/>
              </p:nvGrpSpPr>
              <p:grpSpPr>
                <a:xfrm>
                  <a:off x="2284270" y="1406626"/>
                  <a:ext cx="4624978" cy="4132224"/>
                  <a:chOff x="1752600" y="1133475"/>
                  <a:chExt cx="5391150" cy="4686300"/>
                </a:xfrm>
              </p:grpSpPr>
              <p:sp>
                <p:nvSpPr>
                  <p:cNvPr id="32" name="Rectângulo 4"/>
                  <p:cNvSpPr/>
                  <p:nvPr/>
                </p:nvSpPr>
                <p:spPr>
                  <a:xfrm>
                    <a:off x="2009776" y="2033586"/>
                    <a:ext cx="1571624" cy="923925"/>
                  </a:xfrm>
                  <a:prstGeom prst="rect">
                    <a:avLst/>
                  </a:prstGeom>
                  <a:solidFill>
                    <a:srgbClr val="CC0000"/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rPr>
                      <a:t>Ensino da condução </a:t>
                    </a:r>
                  </a:p>
                </p:txBody>
              </p:sp>
              <p:sp>
                <p:nvSpPr>
                  <p:cNvPr id="33" name="Rectângulo 8"/>
                  <p:cNvSpPr/>
                  <p:nvPr/>
                </p:nvSpPr>
                <p:spPr>
                  <a:xfrm>
                    <a:off x="3686176" y="2033585"/>
                    <a:ext cx="1571624" cy="923925"/>
                  </a:xfrm>
                  <a:prstGeom prst="rect">
                    <a:avLst/>
                  </a:prstGeom>
                  <a:solidFill>
                    <a:srgbClr val="7FAC00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rPr>
                      <a:t>Exames de condução </a:t>
                    </a:r>
                  </a:p>
                </p:txBody>
              </p:sp>
              <p:sp>
                <p:nvSpPr>
                  <p:cNvPr id="34" name="Rectângulo 13"/>
                  <p:cNvSpPr/>
                  <p:nvPr/>
                </p:nvSpPr>
                <p:spPr>
                  <a:xfrm>
                    <a:off x="5362576" y="2033584"/>
                    <a:ext cx="1571624" cy="923925"/>
                  </a:xfrm>
                  <a:prstGeom prst="rect">
                    <a:avLst/>
                  </a:prstGeom>
                  <a:solidFill>
                    <a:srgbClr val="2E6CB8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rPr>
                      <a:t>Carta de condução </a:t>
                    </a:r>
                  </a:p>
                </p:txBody>
              </p:sp>
              <p:sp>
                <p:nvSpPr>
                  <p:cNvPr id="35" name="Rectângulo arredondado 9"/>
                  <p:cNvSpPr/>
                  <p:nvPr/>
                </p:nvSpPr>
                <p:spPr>
                  <a:xfrm>
                    <a:off x="2009776" y="3162300"/>
                    <a:ext cx="1571624" cy="885825"/>
                  </a:xfrm>
                  <a:prstGeom prst="round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Escolas de Condução </a:t>
                    </a:r>
                  </a:p>
                </p:txBody>
              </p:sp>
              <p:sp>
                <p:nvSpPr>
                  <p:cNvPr id="36" name="Rectângulo arredondado 18"/>
                  <p:cNvSpPr/>
                  <p:nvPr/>
                </p:nvSpPr>
                <p:spPr>
                  <a:xfrm>
                    <a:off x="3686176" y="3162300"/>
                    <a:ext cx="1571624" cy="885825"/>
                  </a:xfrm>
                  <a:prstGeom prst="round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Centros de Exame</a:t>
                    </a:r>
                  </a:p>
                </p:txBody>
              </p:sp>
              <p:sp>
                <p:nvSpPr>
                  <p:cNvPr id="37" name="Rectângulo arredondado 20"/>
                  <p:cNvSpPr/>
                  <p:nvPr/>
                </p:nvSpPr>
                <p:spPr>
                  <a:xfrm>
                    <a:off x="1995488" y="4200525"/>
                    <a:ext cx="1571624" cy="885825"/>
                  </a:xfrm>
                  <a:prstGeom prst="round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Instrutores</a:t>
                    </a:r>
                  </a:p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6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Diretores</a:t>
                    </a:r>
                    <a:r>
                      <a:rPr kumimoji="0" lang="pt-PT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 EC</a:t>
                    </a:r>
                  </a:p>
                </p:txBody>
              </p:sp>
              <p:sp>
                <p:nvSpPr>
                  <p:cNvPr id="38" name="Rectângulo arredondado 21"/>
                  <p:cNvSpPr/>
                  <p:nvPr/>
                </p:nvSpPr>
                <p:spPr>
                  <a:xfrm>
                    <a:off x="3705225" y="4200525"/>
                    <a:ext cx="1571624" cy="885825"/>
                  </a:xfrm>
                  <a:prstGeom prst="round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Examinadores</a:t>
                    </a:r>
                  </a:p>
                </p:txBody>
              </p:sp>
              <p:sp>
                <p:nvSpPr>
                  <p:cNvPr id="39" name="Rectângulo arredondado 14"/>
                  <p:cNvSpPr/>
                  <p:nvPr/>
                </p:nvSpPr>
                <p:spPr>
                  <a:xfrm>
                    <a:off x="1995488" y="5205412"/>
                    <a:ext cx="3281362" cy="330277"/>
                  </a:xfrm>
                  <a:prstGeom prst="round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Entidades  formadoras</a:t>
                    </a:r>
                  </a:p>
                </p:txBody>
              </p:sp>
              <p:sp>
                <p:nvSpPr>
                  <p:cNvPr id="40" name="Rectângulo arredondado 25"/>
                  <p:cNvSpPr/>
                  <p:nvPr/>
                </p:nvSpPr>
                <p:spPr>
                  <a:xfrm>
                    <a:off x="2009776" y="1419225"/>
                    <a:ext cx="3278982" cy="369094"/>
                  </a:xfrm>
                  <a:prstGeom prst="round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Candidato a Condutor </a:t>
                    </a:r>
                  </a:p>
                </p:txBody>
              </p:sp>
              <p:sp>
                <p:nvSpPr>
                  <p:cNvPr id="41" name="Rectângulo arredondado 26"/>
                  <p:cNvSpPr/>
                  <p:nvPr/>
                </p:nvSpPr>
                <p:spPr>
                  <a:xfrm>
                    <a:off x="5288758" y="1419225"/>
                    <a:ext cx="1616868" cy="369094"/>
                  </a:xfrm>
                  <a:prstGeom prst="round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PT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</a:rPr>
                      <a:t>Condutor </a:t>
                    </a:r>
                  </a:p>
                </p:txBody>
              </p:sp>
              <p:sp>
                <p:nvSpPr>
                  <p:cNvPr id="42" name="Rectângulo 10"/>
                  <p:cNvSpPr/>
                  <p:nvPr/>
                </p:nvSpPr>
                <p:spPr>
                  <a:xfrm>
                    <a:off x="1752600" y="1133475"/>
                    <a:ext cx="5391150" cy="46863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dash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PT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2" name="CaixaDeTexto 21"/>
                <p:cNvSpPr txBox="1"/>
                <p:nvPr/>
              </p:nvSpPr>
              <p:spPr>
                <a:xfrm>
                  <a:off x="5429250" y="3267000"/>
                  <a:ext cx="12477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111" charset="-128"/>
                    </a:rPr>
                    <a:t>Revalidação</a:t>
                  </a: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-258477" y="1767399"/>
                <a:ext cx="1476110" cy="4792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Administrativa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IMT, IP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ANSR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ACT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DGC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DGS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SPMS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DGADR 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DGERT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ANQEP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AT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SEG Social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400" kern="0" dirty="0">
                    <a:solidFill>
                      <a:prstClr val="black"/>
                    </a:solidFill>
                    <a:latin typeface="Arial" charset="0"/>
                    <a:ea typeface="ＭＳ Ｐゴシック" pitchFamily="-111" charset="-128"/>
                  </a:rPr>
                  <a:t>AMA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AIM</a:t>
                </a:r>
                <a:r>
                  <a:rPr lang="pt-PT" sz="1400" kern="0" dirty="0">
                    <a:solidFill>
                      <a:prstClr val="black"/>
                    </a:solidFill>
                    <a:latin typeface="Arial" charset="0"/>
                    <a:ea typeface="ＭＳ Ｐゴシック" pitchFamily="-111" charset="-128"/>
                  </a:rPr>
                  <a:t>A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IRN</a:t>
                </a:r>
              </a:p>
            </p:txBody>
          </p:sp>
          <p:pic>
            <p:nvPicPr>
              <p:cNvPr id="12" name="Picture 16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622"/>
              <a:stretch/>
            </p:blipFill>
            <p:spPr bwMode="auto">
              <a:xfrm>
                <a:off x="565438" y="2129942"/>
                <a:ext cx="551220" cy="29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7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308"/>
              <a:stretch/>
            </p:blipFill>
            <p:spPr bwMode="auto">
              <a:xfrm>
                <a:off x="414965" y="3041070"/>
                <a:ext cx="585024" cy="271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93" y="2819303"/>
                <a:ext cx="509587" cy="19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52" y="3445750"/>
                <a:ext cx="590550" cy="203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02" y="3756730"/>
                <a:ext cx="869075" cy="186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81" y="2445851"/>
                <a:ext cx="550813" cy="25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CaixaDeTexto 17"/>
              <p:cNvSpPr txBox="1"/>
              <p:nvPr/>
            </p:nvSpPr>
            <p:spPr>
              <a:xfrm rot="5400000">
                <a:off x="8708704" y="2698605"/>
                <a:ext cx="1531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E6CB8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Regulação 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7878470" y="222404"/>
                <a:ext cx="1523985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Jurisdicional</a:t>
                </a:r>
              </a:p>
              <a:p>
                <a:pPr marL="0" marR="0" lvl="0" indent="0" defTabSz="4572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-111" charset="-128"/>
                  </a:rPr>
                  <a:t>Tribunais</a:t>
                </a:r>
              </a:p>
            </p:txBody>
          </p:sp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25129" y="537875"/>
                <a:ext cx="613631" cy="495814"/>
              </a:xfrm>
              <a:prstGeom prst="rect">
                <a:avLst/>
              </a:prstGeom>
            </p:spPr>
          </p:pic>
        </p:grpSp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5137" y="4651969"/>
              <a:ext cx="509432" cy="203773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51386" y="5304116"/>
              <a:ext cx="720080" cy="220779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55385" y="5557770"/>
              <a:ext cx="396672" cy="294305"/>
            </a:xfrm>
            <a:prstGeom prst="rect">
              <a:avLst/>
            </a:prstGeom>
          </p:spPr>
        </p:pic>
        <p:pic>
          <p:nvPicPr>
            <p:cNvPr id="54" name="Picture 28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85" r="59646" b="21431"/>
            <a:stretch/>
          </p:blipFill>
          <p:spPr bwMode="auto">
            <a:xfrm>
              <a:off x="2178936" y="4250361"/>
              <a:ext cx="557434" cy="36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89017" y="4950605"/>
              <a:ext cx="587631" cy="254640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E05BE84-F9D7-761A-4039-8BA54EFF53D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0143" y="1273179"/>
            <a:ext cx="853719" cy="4123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9EDAA1-9A21-E8C4-DA1A-FAF46AE1874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44409" y="5384323"/>
            <a:ext cx="539573" cy="32374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FBF69089-1EDF-0557-8146-00A5BD30A8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70143" y="5821820"/>
            <a:ext cx="897465" cy="4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2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537</Words>
  <Application>Microsoft Office PowerPoint</Application>
  <PresentationFormat>Ecrã Panorâmico</PresentationFormat>
  <Paragraphs>126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Verdana</vt:lpstr>
      <vt:lpstr>Tema do Office</vt:lpstr>
      <vt:lpstr>Instituições e Políticas de Regulação  Ano letivo 2025/2026</vt:lpstr>
      <vt:lpstr>Apresentação do PowerPoint</vt:lpstr>
      <vt:lpstr>Conteúdos da Unidade Curricular</vt:lpstr>
      <vt:lpstr>Objetivos </vt:lpstr>
      <vt:lpstr>Metodologia e método de avaliação </vt:lpstr>
      <vt:lpstr>Especificações do trabalho</vt:lpstr>
      <vt:lpstr>Critérios de avaliação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18</cp:revision>
  <dcterms:created xsi:type="dcterms:W3CDTF">2023-01-18T11:25:04Z</dcterms:created>
  <dcterms:modified xsi:type="dcterms:W3CDTF">2026-02-13T13:10:49Z</dcterms:modified>
</cp:coreProperties>
</file>